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2" r:id="rId5"/>
    <p:sldId id="283" r:id="rId6"/>
    <p:sldId id="306" r:id="rId7"/>
    <p:sldId id="285" r:id="rId8"/>
    <p:sldId id="312" r:id="rId9"/>
    <p:sldId id="286" r:id="rId10"/>
    <p:sldId id="309" r:id="rId11"/>
    <p:sldId id="308" r:id="rId12"/>
    <p:sldId id="310" r:id="rId13"/>
    <p:sldId id="311" r:id="rId14"/>
    <p:sldId id="288" r:id="rId15"/>
    <p:sldId id="290" r:id="rId16"/>
    <p:sldId id="296" r:id="rId17"/>
    <p:sldId id="293" r:id="rId18"/>
    <p:sldId id="294" r:id="rId19"/>
    <p:sldId id="305" r:id="rId20"/>
    <p:sldId id="292" r:id="rId21"/>
    <p:sldId id="295" r:id="rId22"/>
    <p:sldId id="287" r:id="rId23"/>
    <p:sldId id="289" r:id="rId24"/>
    <p:sldId id="301" r:id="rId25"/>
    <p:sldId id="302" r:id="rId26"/>
    <p:sldId id="303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1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2018/11/15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2018/11/15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4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231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University of </a:t>
            </a:r>
            <a:br>
              <a:rPr lang="en-ZA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Idaho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Cereal Grain Data Acquisition</a:t>
            </a:r>
          </a:p>
        </p:txBody>
      </p:sp>
      <p:pic>
        <p:nvPicPr>
          <p:cNvPr id="1028" name="Picture 4" descr="Image result for black and white corn field">
            <a:extLst>
              <a:ext uri="{FF2B5EF4-FFF2-40B4-BE49-F238E27FC236}">
                <a16:creationId xmlns:a16="http://schemas.microsoft.com/office/drawing/2014/main" id="{2B0586C6-D427-4D80-B8CE-E8747A09593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0" r="393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Ryan Donahue </a:t>
            </a:r>
          </a:p>
          <a:p>
            <a:r>
              <a:rPr lang="en-ZA" dirty="0"/>
              <a:t>Kennedy </a:t>
            </a:r>
            <a:r>
              <a:rPr lang="en-ZA" dirty="0" err="1"/>
              <a:t>Caisley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1E155-704D-42E6-A606-572CBCC0CBC4}"/>
              </a:ext>
            </a:extLst>
          </p:cNvPr>
          <p:cNvSpPr/>
          <p:nvPr/>
        </p:nvSpPr>
        <p:spPr>
          <a:xfrm>
            <a:off x="8290559" y="2022563"/>
            <a:ext cx="3126379" cy="11908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T29F64G08CBABAWP.jpg (310Ã230)">
            <a:extLst>
              <a:ext uri="{FF2B5EF4-FFF2-40B4-BE49-F238E27FC236}">
                <a16:creationId xmlns:a16="http://schemas.microsoft.com/office/drawing/2014/main" id="{8D0991AF-0596-4F0D-BA81-5E2A605E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65" y="2333625"/>
            <a:ext cx="2952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4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225826" y="133946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Per Unit Device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5F6BC-BFC3-45A6-B9D0-EDFFDC95F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"/>
          <a:stretch/>
        </p:blipFill>
        <p:spPr>
          <a:xfrm>
            <a:off x="2736678" y="1057275"/>
            <a:ext cx="6718644" cy="440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7BA60-EFB5-4058-B21F-B948F18B35DB}"/>
              </a:ext>
            </a:extLst>
          </p:cNvPr>
          <p:cNvSpPr txBox="1"/>
          <p:nvPr/>
        </p:nvSpPr>
        <p:spPr>
          <a:xfrm>
            <a:off x="2762301" y="5800725"/>
            <a:ext cx="2171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PCB Fab &amp;</a:t>
            </a:r>
          </a:p>
          <a:p>
            <a:pPr algn="ctr"/>
            <a:r>
              <a:rPr lang="en-US" sz="2000" dirty="0">
                <a:latin typeface="+mj-lt"/>
              </a:rPr>
              <a:t>SMT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0B681-B10C-42FC-9442-A4C8DA9BE391}"/>
              </a:ext>
            </a:extLst>
          </p:cNvPr>
          <p:cNvSpPr txBox="1"/>
          <p:nvPr/>
        </p:nvSpPr>
        <p:spPr>
          <a:xfrm>
            <a:off x="4543529" y="5954613"/>
            <a:ext cx="132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≈</a:t>
            </a:r>
            <a:r>
              <a:rPr lang="en-US" dirty="0"/>
              <a:t> </a:t>
            </a:r>
            <a:r>
              <a:rPr lang="en-US" sz="2000" dirty="0">
                <a:latin typeface="+mj-lt"/>
              </a:rPr>
              <a:t>$5.25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17F44-B338-4FD7-B510-87FAF6DE8748}"/>
              </a:ext>
            </a:extLst>
          </p:cNvPr>
          <p:cNvSpPr txBox="1"/>
          <p:nvPr/>
        </p:nvSpPr>
        <p:spPr>
          <a:xfrm>
            <a:off x="7096179" y="5954613"/>
            <a:ext cx="23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Case Fab </a:t>
            </a:r>
            <a:r>
              <a:rPr lang="en-US" b="1" dirty="0">
                <a:latin typeface="+mj-lt"/>
              </a:rPr>
              <a:t>≈</a:t>
            </a:r>
            <a:r>
              <a:rPr lang="en-US" sz="2000" dirty="0">
                <a:latin typeface="+mj-lt"/>
              </a:rPr>
              <a:t> $5.00</a:t>
            </a:r>
          </a:p>
        </p:txBody>
      </p:sp>
    </p:spTree>
    <p:extLst>
      <p:ext uri="{BB962C8B-B14F-4D97-AF65-F5344CB8AC3E}">
        <p14:creationId xmlns:p14="http://schemas.microsoft.com/office/powerpoint/2010/main" val="232922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Approach to Implementation </a:t>
            </a:r>
          </a:p>
          <a:p>
            <a:pPr algn="ctr"/>
            <a:r>
              <a:rPr lang="en-US" sz="4400" dirty="0">
                <a:latin typeface="+mj-lt"/>
              </a:rPr>
              <a:t>of Device Software</a:t>
            </a:r>
          </a:p>
        </p:txBody>
      </p:sp>
      <p:pic>
        <p:nvPicPr>
          <p:cNvPr id="1028" name="Picture 4" descr="https://www.microchip.com/images/default-source/press-release/mplab_harmony_configurator_pr_image_7x5-(1).jpg?sfvrsn=3e51d21c_1">
            <a:extLst>
              <a:ext uri="{FF2B5EF4-FFF2-40B4-BE49-F238E27FC236}">
                <a16:creationId xmlns:a16="http://schemas.microsoft.com/office/drawing/2014/main" id="{5012EB39-B806-43CF-80B1-29078351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07" y="2480036"/>
            <a:ext cx="4682307" cy="33445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mony-blk-dgm-lrge.jpg (824Ã420)">
            <a:extLst>
              <a:ext uri="{FF2B5EF4-FFF2-40B4-BE49-F238E27FC236}">
                <a16:creationId xmlns:a16="http://schemas.microsoft.com/office/drawing/2014/main" id="{1EB27B17-E0C1-4958-B1C3-B6A7D444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0" y="2480036"/>
            <a:ext cx="6652296" cy="33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4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304800" y="184073"/>
            <a:ext cx="1188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Manufacturing Approach (PCB &amp; Assembly)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544211" y="1041408"/>
            <a:ext cx="45528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Panelization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SMT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Fiducials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Component Packaging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Silkscreen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Spacing/Clearance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 Sided Board</a:t>
            </a:r>
          </a:p>
        </p:txBody>
      </p:sp>
      <p:pic>
        <p:nvPicPr>
          <p:cNvPr id="3078" name="Picture 6" descr="pnp-580x352.jpg (580Ã352)">
            <a:extLst>
              <a:ext uri="{FF2B5EF4-FFF2-40B4-BE49-F238E27FC236}">
                <a16:creationId xmlns:a16="http://schemas.microsoft.com/office/drawing/2014/main" id="{9BDEE135-937E-428A-AE4A-AFAC2EE36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1" r="17450"/>
          <a:stretch/>
        </p:blipFill>
        <p:spPr bwMode="auto">
          <a:xfrm>
            <a:off x="8839908" y="4101319"/>
            <a:ext cx="2115475" cy="2028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rface-mount-057-300x200.jpg (300Ã200)">
            <a:extLst>
              <a:ext uri="{FF2B5EF4-FFF2-40B4-BE49-F238E27FC236}">
                <a16:creationId xmlns:a16="http://schemas.microsoft.com/office/drawing/2014/main" id="{E509C429-7F42-4323-9020-0AF0E6D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10" y="4099364"/>
            <a:ext cx="3049266" cy="2032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28tz.jpg (448Ã305)">
            <a:extLst>
              <a:ext uri="{FF2B5EF4-FFF2-40B4-BE49-F238E27FC236}">
                <a16:creationId xmlns:a16="http://schemas.microsoft.com/office/drawing/2014/main" id="{80E9B1B8-81E6-41AC-8870-9FA1F5AC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5" y="1337445"/>
            <a:ext cx="3893475" cy="26506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3CFAC-2D53-420A-88F4-4B9593DCEC8B}"/>
              </a:ext>
            </a:extLst>
          </p:cNvPr>
          <p:cNvSpPr txBox="1"/>
          <p:nvPr/>
        </p:nvSpPr>
        <p:spPr>
          <a:xfrm>
            <a:off x="544211" y="4099364"/>
            <a:ext cx="4418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Pick &amp; Place Machine: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 Device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Eliminates Assembly Time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571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Packaging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B8082-69B4-4B57-8B8C-E280E2F6EA1E}"/>
              </a:ext>
            </a:extLst>
          </p:cNvPr>
          <p:cNvSpPr/>
          <p:nvPr/>
        </p:nvSpPr>
        <p:spPr>
          <a:xfrm>
            <a:off x="1020416" y="1464365"/>
            <a:ext cx="609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3D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Mounting the display and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Connector 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Water resistance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3CC6E2-E6E9-447A-8C84-6923FA2F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16" y="1338468"/>
            <a:ext cx="4055167" cy="40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Production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691574" y="1582308"/>
            <a:ext cx="10808852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Primarily software based error detection and calibration routines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Hardware errors should be infrequent due to exterior professional assembly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Initial examination should still be completed</a:t>
            </a:r>
          </a:p>
        </p:txBody>
      </p:sp>
    </p:spTree>
    <p:extLst>
      <p:ext uri="{BB962C8B-B14F-4D97-AF65-F5344CB8AC3E}">
        <p14:creationId xmlns:p14="http://schemas.microsoft.com/office/powerpoint/2010/main" val="231362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256553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129462"/>
            <a:ext cx="90379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Manual: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end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of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Hardware Configuration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Hardware 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development/modification by engineering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Emphasis on schematic and PCB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Intended for development/modification by engineering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Code will be mostly self-documenting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Additional use of Screen casts for MPLAB Harmony Setup</a:t>
            </a:r>
          </a:p>
        </p:txBody>
      </p:sp>
    </p:spTree>
    <p:extLst>
      <p:ext uri="{BB962C8B-B14F-4D97-AF65-F5344CB8AC3E}">
        <p14:creationId xmlns:p14="http://schemas.microsoft.com/office/powerpoint/2010/main" val="160563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Timeline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338468"/>
            <a:ext cx="9037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11/20/2018 – PCB and BOM ordered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11/30/2018 – Boards assembled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01/09/2019 – Peripheral code and HW documentation completed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02/07/2019 – Finalize boards, BOM, and code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02/25/2019 – Production run and stakeholder testing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04/30/2019 – HW/SW documentation and user guides.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Testing and coding, Manufacturing, packaging, production test,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5587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Questions, Suggestions, &amp; 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9F5A0-4E3F-49F8-B192-038ABECBA422}"/>
              </a:ext>
            </a:extLst>
          </p:cNvPr>
          <p:cNvSpPr txBox="1"/>
          <p:nvPr/>
        </p:nvSpPr>
        <p:spPr>
          <a:xfrm>
            <a:off x="1113182" y="1338468"/>
            <a:ext cx="90379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Schematic &amp; PCB Layout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Bill of Materials &amp; Component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Functionality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Organization/Approach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Device Packaging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Microcontroller and LCD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80AD2-2ECC-4177-BB43-51EA9F67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1193426"/>
            <a:ext cx="6306869" cy="5611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9950B-8628-46B9-8065-84C95107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57" y="1808349"/>
            <a:ext cx="4775705" cy="2045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5A4BC-9CF2-43F9-8E22-D055D910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40" y="4166961"/>
            <a:ext cx="2431742" cy="18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Project Scope</a:t>
            </a:r>
          </a:p>
        </p:txBody>
      </p:sp>
      <p:pic>
        <p:nvPicPr>
          <p:cNvPr id="3074" name="Picture 2" descr="http://images.shoutwiki.com/mindworks/8/89/IMG_6934.JPG">
            <a:extLst>
              <a:ext uri="{FF2B5EF4-FFF2-40B4-BE49-F238E27FC236}">
                <a16:creationId xmlns:a16="http://schemas.microsoft.com/office/drawing/2014/main" id="{25A50B8A-ADAA-4041-979B-DCCC0A81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13223"/>
          <a:stretch/>
        </p:blipFill>
        <p:spPr bwMode="auto">
          <a:xfrm>
            <a:off x="803388" y="1794299"/>
            <a:ext cx="3282836" cy="326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quot;Crop Piercer&quot;">
            <a:extLst>
              <a:ext uri="{FF2B5EF4-FFF2-40B4-BE49-F238E27FC236}">
                <a16:creationId xmlns:a16="http://schemas.microsoft.com/office/drawing/2014/main" id="{D71ED449-EA21-4C1A-B8A2-4D8649627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r="5334"/>
          <a:stretch/>
        </p:blipFill>
        <p:spPr bwMode="auto">
          <a:xfrm>
            <a:off x="7880487" y="1794298"/>
            <a:ext cx="3508126" cy="326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standing next to a palm tree&#10;&#10;Description generated with very high confidence">
            <a:extLst>
              <a:ext uri="{FF2B5EF4-FFF2-40B4-BE49-F238E27FC236}">
                <a16:creationId xmlns:a16="http://schemas.microsoft.com/office/drawing/2014/main" id="{168CACB2-814C-4F7B-B79D-A5E45DFD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655" y="1794299"/>
            <a:ext cx="3269401" cy="326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95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Power Supplies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21B5F-A1C6-4344-80E5-4A56B0FE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91" y="1338468"/>
            <a:ext cx="6867818" cy="53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SPI Bus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615F4-1750-4A49-89B0-9F31EFF2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6" y="1967800"/>
            <a:ext cx="3793981" cy="2661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65A53-69A4-41F5-87C8-6279C40C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67" y="1850642"/>
            <a:ext cx="7391378" cy="37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I2C BUS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D977A-520A-4CED-A805-74916EAB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6" y="2010212"/>
            <a:ext cx="2848189" cy="311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D409E-8663-4D8C-AF5E-B9A720B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93" y="1931304"/>
            <a:ext cx="3824842" cy="390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1881A-801B-48EA-8D09-43C05099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7" y="2005012"/>
            <a:ext cx="3605981" cy="18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User 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F1996-8DF6-438E-A803-9793D595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7" y="2005891"/>
            <a:ext cx="6680546" cy="36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Encoders and USB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50BF5-E6F9-493C-B5FC-957C080F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7" y="2075350"/>
            <a:ext cx="4551266" cy="3270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EC6E8-6C4C-41C1-9C19-1AE12D3F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09" y="2410874"/>
            <a:ext cx="2859258" cy="259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D0E89-99C2-49A1-B837-0351ECC3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4" y="2685254"/>
            <a:ext cx="3602722" cy="20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Objective: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F0084-CE21-4086-B097-26CF6A909B89}"/>
              </a:ext>
            </a:extLst>
          </p:cNvPr>
          <p:cNvSpPr txBox="1"/>
          <p:nvPr/>
        </p:nvSpPr>
        <p:spPr>
          <a:xfrm>
            <a:off x="1113182" y="1590056"/>
            <a:ext cx="87623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an integrated device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Reduces $515 BOM cost for each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Improves data collection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Improves device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Adds new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manufactured and assembled by outside vendor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While maintaining: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Functionality of current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 of the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Flexibility of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4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EEBC2A-955A-462B-B499-E4AE37B3CDB4}"/>
              </a:ext>
            </a:extLst>
          </p:cNvPr>
          <p:cNvSpPr txBox="1"/>
          <p:nvPr/>
        </p:nvSpPr>
        <p:spPr>
          <a:xfrm>
            <a:off x="1113182" y="569027"/>
            <a:ext cx="974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Required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468FE-8293-4D7E-865D-517381E5E584}"/>
              </a:ext>
            </a:extLst>
          </p:cNvPr>
          <p:cNvSpPr txBox="1"/>
          <p:nvPr/>
        </p:nvSpPr>
        <p:spPr>
          <a:xfrm>
            <a:off x="6258389" y="1590056"/>
            <a:ext cx="5125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Add/Improve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 data acquisition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barcode scanner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manufacture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F0084-CE21-4086-B097-26CF6A909B89}"/>
              </a:ext>
            </a:extLst>
          </p:cNvPr>
          <p:cNvSpPr txBox="1"/>
          <p:nvPr/>
        </p:nvSpPr>
        <p:spPr>
          <a:xfrm>
            <a:off x="1113182" y="1590056"/>
            <a:ext cx="51253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Meet/Exceed Existing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ADC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encoder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Temperature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Humidity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Rotary encoder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LCD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GPS receiver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transfer</a:t>
            </a:r>
          </a:p>
        </p:txBody>
      </p:sp>
    </p:spTree>
    <p:extLst>
      <p:ext uri="{BB962C8B-B14F-4D97-AF65-F5344CB8AC3E}">
        <p14:creationId xmlns:p14="http://schemas.microsoft.com/office/powerpoint/2010/main" val="6094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02" y="120604"/>
            <a:ext cx="6186865" cy="64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EE795-0513-4A33-AF08-B099B4CA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26" y="2166937"/>
            <a:ext cx="2971800" cy="246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AB85D-A4A0-4233-9D59-E70603929026}"/>
              </a:ext>
            </a:extLst>
          </p:cNvPr>
          <p:cNvSpPr/>
          <p:nvPr/>
        </p:nvSpPr>
        <p:spPr>
          <a:xfrm flipH="1">
            <a:off x="7088777" y="2090056"/>
            <a:ext cx="1645920" cy="4214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224F-9075-4B29-BE9E-3184B6EF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6" y="1863906"/>
            <a:ext cx="4609556" cy="3073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9F66E-8AFC-46AD-B160-8C5AA03ECAE4}"/>
              </a:ext>
            </a:extLst>
          </p:cNvPr>
          <p:cNvSpPr/>
          <p:nvPr/>
        </p:nvSpPr>
        <p:spPr>
          <a:xfrm>
            <a:off x="5042263" y="1863906"/>
            <a:ext cx="2647406" cy="140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2" name="AutoShape 2" descr="505 (640Ã640)">
            <a:extLst>
              <a:ext uri="{FF2B5EF4-FFF2-40B4-BE49-F238E27FC236}">
                <a16:creationId xmlns:a16="http://schemas.microsoft.com/office/drawing/2014/main" id="{BCA01A32-2C40-446A-BA22-43853ECB1B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analog-devices-ic-500x500.jpg (500Ã500)">
            <a:extLst>
              <a:ext uri="{FF2B5EF4-FFF2-40B4-BE49-F238E27FC236}">
                <a16:creationId xmlns:a16="http://schemas.microsoft.com/office/drawing/2014/main" id="{F6D8E3C8-1016-4961-8BC0-91A9E272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13671"/>
            <a:ext cx="3630658" cy="363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A0099-571E-4FE1-B9E5-2C1CAEF94D75}"/>
              </a:ext>
            </a:extLst>
          </p:cNvPr>
          <p:cNvSpPr/>
          <p:nvPr/>
        </p:nvSpPr>
        <p:spPr>
          <a:xfrm>
            <a:off x="8874037" y="3241764"/>
            <a:ext cx="2647406" cy="700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800D7-3DD2-40ED-95AC-E42920B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0" y="214261"/>
            <a:ext cx="6133050" cy="637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63D506-5809-49E3-8349-280E6D7793D0}"/>
              </a:ext>
            </a:extLst>
          </p:cNvPr>
          <p:cNvSpPr/>
          <p:nvPr/>
        </p:nvSpPr>
        <p:spPr>
          <a:xfrm>
            <a:off x="8316686" y="3981993"/>
            <a:ext cx="3204757" cy="1095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19600510_TexasInstruments_DRV401-Q1MagneticSensorSignalConditioningIC.png (600Ã436)">
            <a:extLst>
              <a:ext uri="{FF2B5EF4-FFF2-40B4-BE49-F238E27FC236}">
                <a16:creationId xmlns:a16="http://schemas.microsoft.com/office/drawing/2014/main" id="{FF4D41EB-7C5C-4755-95AB-E0CBF8C1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4" y="1854925"/>
            <a:ext cx="4160789" cy="30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5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359</Words>
  <Application>Microsoft Office PowerPoint</Application>
  <PresentationFormat>Widescreen</PresentationFormat>
  <Paragraphs>107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Times New Roman</vt:lpstr>
      <vt:lpstr>Office Theme</vt:lpstr>
      <vt:lpstr>Cereal Grain Data Acquisition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2018-11-14T04:34:12Z</dcterms:created>
  <dcterms:modified xsi:type="dcterms:W3CDTF">2018-11-16T00:13:00Z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